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E127C-C73E-47D3-9768-34A57BD0945F}" type="doc">
      <dgm:prSet loTypeId="urn:microsoft.com/office/officeart/2005/8/layout/cycle8" loCatId="cycle" qsTypeId="urn:microsoft.com/office/officeart/2005/8/quickstyle/simple1" qsCatId="simple" csTypeId="urn:microsoft.com/office/officeart/2005/8/colors/accent6_1" csCatId="accent6" phldr="1"/>
      <dgm:spPr/>
    </dgm:pt>
    <dgm:pt modelId="{979741C9-97E0-4202-A277-68C7A144D315}">
      <dgm:prSet phldrT="[Text]" custT="1"/>
      <dgm:spPr/>
      <dgm:t>
        <a:bodyPr/>
        <a:lstStyle/>
        <a:p>
          <a:r>
            <a:rPr lang="en-US" sz="1800" b="1" dirty="0"/>
            <a:t>VALIDITY</a:t>
          </a:r>
        </a:p>
      </dgm:t>
    </dgm:pt>
    <dgm:pt modelId="{56509B4B-F98B-4E7B-8E9A-0FE75CE7A4E7}" type="parTrans" cxnId="{3218CF57-96F6-4EDE-BC83-5C07114B5B45}">
      <dgm:prSet/>
      <dgm:spPr/>
      <dgm:t>
        <a:bodyPr/>
        <a:lstStyle/>
        <a:p>
          <a:endParaRPr lang="en-US"/>
        </a:p>
      </dgm:t>
    </dgm:pt>
    <dgm:pt modelId="{C1C69CFC-F240-4127-A267-E8073F8D89B8}" type="sibTrans" cxnId="{3218CF57-96F6-4EDE-BC83-5C07114B5B45}">
      <dgm:prSet/>
      <dgm:spPr/>
      <dgm:t>
        <a:bodyPr/>
        <a:lstStyle/>
        <a:p>
          <a:endParaRPr lang="en-US"/>
        </a:p>
      </dgm:t>
    </dgm:pt>
    <dgm:pt modelId="{F4C0604C-1A83-4A7F-85FF-1BFBBD80F801}">
      <dgm:prSet phldrT="[Text]" custT="1"/>
      <dgm:spPr/>
      <dgm:t>
        <a:bodyPr/>
        <a:lstStyle/>
        <a:p>
          <a:r>
            <a:rPr lang="en-US" sz="1800" b="1" dirty="0"/>
            <a:t>SENSITIVITY</a:t>
          </a:r>
        </a:p>
      </dgm:t>
    </dgm:pt>
    <dgm:pt modelId="{74EA6D64-5963-40A5-8290-193DE74F5EEB}" type="parTrans" cxnId="{30B4575C-9FD1-4B28-A666-D7BCDB4F5964}">
      <dgm:prSet/>
      <dgm:spPr/>
      <dgm:t>
        <a:bodyPr/>
        <a:lstStyle/>
        <a:p>
          <a:endParaRPr lang="en-US"/>
        </a:p>
      </dgm:t>
    </dgm:pt>
    <dgm:pt modelId="{C3FE5DB1-44D1-4086-95DB-4BB6D8A25C39}" type="sibTrans" cxnId="{30B4575C-9FD1-4B28-A666-D7BCDB4F5964}">
      <dgm:prSet/>
      <dgm:spPr/>
      <dgm:t>
        <a:bodyPr/>
        <a:lstStyle/>
        <a:p>
          <a:endParaRPr lang="en-US"/>
        </a:p>
      </dgm:t>
    </dgm:pt>
    <dgm:pt modelId="{AE19184E-A398-4B33-AD15-91B5FC42FD2E}">
      <dgm:prSet phldrT="[Text]" custT="1"/>
      <dgm:spPr/>
      <dgm:t>
        <a:bodyPr/>
        <a:lstStyle/>
        <a:p>
          <a:r>
            <a:rPr lang="en-US" sz="1400" b="1" dirty="0"/>
            <a:t>RELIABILITY</a:t>
          </a:r>
        </a:p>
      </dgm:t>
    </dgm:pt>
    <dgm:pt modelId="{371B3475-DB57-48B1-8456-CCC75B3EADC1}" type="parTrans" cxnId="{7EE46814-E290-444B-8157-4DB234E6A55A}">
      <dgm:prSet/>
      <dgm:spPr/>
      <dgm:t>
        <a:bodyPr/>
        <a:lstStyle/>
        <a:p>
          <a:endParaRPr lang="en-US"/>
        </a:p>
      </dgm:t>
    </dgm:pt>
    <dgm:pt modelId="{ED38E880-A294-4E63-989C-801E7FCE886A}" type="sibTrans" cxnId="{7EE46814-E290-444B-8157-4DB234E6A55A}">
      <dgm:prSet/>
      <dgm:spPr/>
      <dgm:t>
        <a:bodyPr/>
        <a:lstStyle/>
        <a:p>
          <a:endParaRPr lang="en-US"/>
        </a:p>
      </dgm:t>
    </dgm:pt>
    <dgm:pt modelId="{C18D83CE-FDA0-4AB4-9727-AA02A55CD0DF}" type="pres">
      <dgm:prSet presAssocID="{04EE127C-C73E-47D3-9768-34A57BD0945F}" presName="compositeShape" presStyleCnt="0">
        <dgm:presLayoutVars>
          <dgm:chMax val="7"/>
          <dgm:dir/>
          <dgm:resizeHandles val="exact"/>
        </dgm:presLayoutVars>
      </dgm:prSet>
      <dgm:spPr/>
    </dgm:pt>
    <dgm:pt modelId="{41DB5A6F-A3AD-4426-9644-B4F7901C7426}" type="pres">
      <dgm:prSet presAssocID="{04EE127C-C73E-47D3-9768-34A57BD0945F}" presName="wedge1" presStyleLbl="node1" presStyleIdx="0" presStyleCnt="3" custLinFactNeighborX="-423" custLinFactNeighborY="-926"/>
      <dgm:spPr/>
      <dgm:t>
        <a:bodyPr/>
        <a:lstStyle/>
        <a:p>
          <a:endParaRPr lang="en-US"/>
        </a:p>
      </dgm:t>
    </dgm:pt>
    <dgm:pt modelId="{AAABBE19-9EE2-4D18-BAD4-21039D0AF6FE}" type="pres">
      <dgm:prSet presAssocID="{04EE127C-C73E-47D3-9768-34A57BD0945F}" presName="dummy1a" presStyleCnt="0"/>
      <dgm:spPr/>
    </dgm:pt>
    <dgm:pt modelId="{4CE4E3DE-A753-4820-9125-19923219090C}" type="pres">
      <dgm:prSet presAssocID="{04EE127C-C73E-47D3-9768-34A57BD0945F}" presName="dummy1b" presStyleCnt="0"/>
      <dgm:spPr/>
    </dgm:pt>
    <dgm:pt modelId="{76BB1C97-E522-46CF-9FCC-24286A573A25}" type="pres">
      <dgm:prSet presAssocID="{04EE127C-C73E-47D3-9768-34A57BD0945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80805-6FCD-47B8-B261-BA3111496779}" type="pres">
      <dgm:prSet presAssocID="{04EE127C-C73E-47D3-9768-34A57BD0945F}" presName="wedge2" presStyleLbl="node1" presStyleIdx="1" presStyleCnt="3"/>
      <dgm:spPr/>
      <dgm:t>
        <a:bodyPr/>
        <a:lstStyle/>
        <a:p>
          <a:endParaRPr lang="en-US"/>
        </a:p>
      </dgm:t>
    </dgm:pt>
    <dgm:pt modelId="{0921AF3F-BCF5-4EE9-8B93-31F983F6EB58}" type="pres">
      <dgm:prSet presAssocID="{04EE127C-C73E-47D3-9768-34A57BD0945F}" presName="dummy2a" presStyleCnt="0"/>
      <dgm:spPr/>
    </dgm:pt>
    <dgm:pt modelId="{5E96F3ED-37BC-45BA-9D69-0EA54D19C770}" type="pres">
      <dgm:prSet presAssocID="{04EE127C-C73E-47D3-9768-34A57BD0945F}" presName="dummy2b" presStyleCnt="0"/>
      <dgm:spPr/>
    </dgm:pt>
    <dgm:pt modelId="{DF1766F6-CE61-43D4-AD00-FB2E7BA48645}" type="pres">
      <dgm:prSet presAssocID="{04EE127C-C73E-47D3-9768-34A57BD0945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8BE15-86DD-48F8-8181-10AFE88C6582}" type="pres">
      <dgm:prSet presAssocID="{04EE127C-C73E-47D3-9768-34A57BD0945F}" presName="wedge3" presStyleLbl="node1" presStyleIdx="2" presStyleCnt="3" custScaleX="103871"/>
      <dgm:spPr/>
      <dgm:t>
        <a:bodyPr/>
        <a:lstStyle/>
        <a:p>
          <a:endParaRPr lang="en-US"/>
        </a:p>
      </dgm:t>
    </dgm:pt>
    <dgm:pt modelId="{1C307E14-47A7-4D6F-9F68-03B32A8814B2}" type="pres">
      <dgm:prSet presAssocID="{04EE127C-C73E-47D3-9768-34A57BD0945F}" presName="dummy3a" presStyleCnt="0"/>
      <dgm:spPr/>
    </dgm:pt>
    <dgm:pt modelId="{CC6C4851-8596-4B52-8EFF-1641389E8E6C}" type="pres">
      <dgm:prSet presAssocID="{04EE127C-C73E-47D3-9768-34A57BD0945F}" presName="dummy3b" presStyleCnt="0"/>
      <dgm:spPr/>
    </dgm:pt>
    <dgm:pt modelId="{5AB355D8-C8C3-4187-91C0-B134C264C88B}" type="pres">
      <dgm:prSet presAssocID="{04EE127C-C73E-47D3-9768-34A57BD0945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2D4CA-BF7F-40EF-A573-8EB3CDBDA441}" type="pres">
      <dgm:prSet presAssocID="{C1C69CFC-F240-4127-A267-E8073F8D89B8}" presName="arrowWedge1" presStyleLbl="fgSibTrans2D1" presStyleIdx="0" presStyleCnt="3"/>
      <dgm:spPr/>
    </dgm:pt>
    <dgm:pt modelId="{F46FC1AA-AA08-4EE8-AF2A-36BEDE84DBB0}" type="pres">
      <dgm:prSet presAssocID="{C3FE5DB1-44D1-4086-95DB-4BB6D8A25C39}" presName="arrowWedge2" presStyleLbl="fgSibTrans2D1" presStyleIdx="1" presStyleCnt="3"/>
      <dgm:spPr/>
    </dgm:pt>
    <dgm:pt modelId="{5D3126CE-FD4C-4025-ADDE-4C9E84C94CE9}" type="pres">
      <dgm:prSet presAssocID="{ED38E880-A294-4E63-989C-801E7FCE886A}" presName="arrowWedge3" presStyleLbl="fgSibTrans2D1" presStyleIdx="2" presStyleCnt="3"/>
      <dgm:spPr/>
    </dgm:pt>
  </dgm:ptLst>
  <dgm:cxnLst>
    <dgm:cxn modelId="{BDCE5FC4-6FA5-42DE-AD39-3ED5D50344E2}" type="presOf" srcId="{AE19184E-A398-4B33-AD15-91B5FC42FD2E}" destId="{42E8BE15-86DD-48F8-8181-10AFE88C6582}" srcOrd="0" destOrd="0" presId="urn:microsoft.com/office/officeart/2005/8/layout/cycle8"/>
    <dgm:cxn modelId="{3218CF57-96F6-4EDE-BC83-5C07114B5B45}" srcId="{04EE127C-C73E-47D3-9768-34A57BD0945F}" destId="{979741C9-97E0-4202-A277-68C7A144D315}" srcOrd="0" destOrd="0" parTransId="{56509B4B-F98B-4E7B-8E9A-0FE75CE7A4E7}" sibTransId="{C1C69CFC-F240-4127-A267-E8073F8D89B8}"/>
    <dgm:cxn modelId="{7EE46814-E290-444B-8157-4DB234E6A55A}" srcId="{04EE127C-C73E-47D3-9768-34A57BD0945F}" destId="{AE19184E-A398-4B33-AD15-91B5FC42FD2E}" srcOrd="2" destOrd="0" parTransId="{371B3475-DB57-48B1-8456-CCC75B3EADC1}" sibTransId="{ED38E880-A294-4E63-989C-801E7FCE886A}"/>
    <dgm:cxn modelId="{5C1130DF-3A79-4B70-8826-8A91F547827E}" type="presOf" srcId="{979741C9-97E0-4202-A277-68C7A144D315}" destId="{41DB5A6F-A3AD-4426-9644-B4F7901C7426}" srcOrd="0" destOrd="0" presId="urn:microsoft.com/office/officeart/2005/8/layout/cycle8"/>
    <dgm:cxn modelId="{AE5CC89C-36E2-4F45-8080-51B77364FFAC}" type="presOf" srcId="{F4C0604C-1A83-4A7F-85FF-1BFBBD80F801}" destId="{F9180805-6FCD-47B8-B261-BA3111496779}" srcOrd="0" destOrd="0" presId="urn:microsoft.com/office/officeart/2005/8/layout/cycle8"/>
    <dgm:cxn modelId="{21AA2039-219C-44A1-85C8-6B7BC27690FD}" type="presOf" srcId="{F4C0604C-1A83-4A7F-85FF-1BFBBD80F801}" destId="{DF1766F6-CE61-43D4-AD00-FB2E7BA48645}" srcOrd="1" destOrd="0" presId="urn:microsoft.com/office/officeart/2005/8/layout/cycle8"/>
    <dgm:cxn modelId="{9A2B66DB-5E91-4E63-B367-B183DDCFBCAC}" type="presOf" srcId="{979741C9-97E0-4202-A277-68C7A144D315}" destId="{76BB1C97-E522-46CF-9FCC-24286A573A25}" srcOrd="1" destOrd="0" presId="urn:microsoft.com/office/officeart/2005/8/layout/cycle8"/>
    <dgm:cxn modelId="{81DAA460-1022-42B8-95EF-2C0DCFEE13B1}" type="presOf" srcId="{AE19184E-A398-4B33-AD15-91B5FC42FD2E}" destId="{5AB355D8-C8C3-4187-91C0-B134C264C88B}" srcOrd="1" destOrd="0" presId="urn:microsoft.com/office/officeart/2005/8/layout/cycle8"/>
    <dgm:cxn modelId="{30B4575C-9FD1-4B28-A666-D7BCDB4F5964}" srcId="{04EE127C-C73E-47D3-9768-34A57BD0945F}" destId="{F4C0604C-1A83-4A7F-85FF-1BFBBD80F801}" srcOrd="1" destOrd="0" parTransId="{74EA6D64-5963-40A5-8290-193DE74F5EEB}" sibTransId="{C3FE5DB1-44D1-4086-95DB-4BB6D8A25C39}"/>
    <dgm:cxn modelId="{99290828-9DD7-46CB-84D8-318B25324195}" type="presOf" srcId="{04EE127C-C73E-47D3-9768-34A57BD0945F}" destId="{C18D83CE-FDA0-4AB4-9727-AA02A55CD0DF}" srcOrd="0" destOrd="0" presId="urn:microsoft.com/office/officeart/2005/8/layout/cycle8"/>
    <dgm:cxn modelId="{E157AA82-D20A-4556-B57D-D34304AEA5C3}" type="presParOf" srcId="{C18D83CE-FDA0-4AB4-9727-AA02A55CD0DF}" destId="{41DB5A6F-A3AD-4426-9644-B4F7901C7426}" srcOrd="0" destOrd="0" presId="urn:microsoft.com/office/officeart/2005/8/layout/cycle8"/>
    <dgm:cxn modelId="{6F9FD0E9-BAF1-49AE-9EC4-30393A4C5B0D}" type="presParOf" srcId="{C18D83CE-FDA0-4AB4-9727-AA02A55CD0DF}" destId="{AAABBE19-9EE2-4D18-BAD4-21039D0AF6FE}" srcOrd="1" destOrd="0" presId="urn:microsoft.com/office/officeart/2005/8/layout/cycle8"/>
    <dgm:cxn modelId="{6862D05C-F716-4F48-B068-6C200E312DD9}" type="presParOf" srcId="{C18D83CE-FDA0-4AB4-9727-AA02A55CD0DF}" destId="{4CE4E3DE-A753-4820-9125-19923219090C}" srcOrd="2" destOrd="0" presId="urn:microsoft.com/office/officeart/2005/8/layout/cycle8"/>
    <dgm:cxn modelId="{CF07411A-DB12-4E6D-9FC0-29963AC9F671}" type="presParOf" srcId="{C18D83CE-FDA0-4AB4-9727-AA02A55CD0DF}" destId="{76BB1C97-E522-46CF-9FCC-24286A573A25}" srcOrd="3" destOrd="0" presId="urn:microsoft.com/office/officeart/2005/8/layout/cycle8"/>
    <dgm:cxn modelId="{7DAE7A9F-1667-4EA1-961B-544725B883FE}" type="presParOf" srcId="{C18D83CE-FDA0-4AB4-9727-AA02A55CD0DF}" destId="{F9180805-6FCD-47B8-B261-BA3111496779}" srcOrd="4" destOrd="0" presId="urn:microsoft.com/office/officeart/2005/8/layout/cycle8"/>
    <dgm:cxn modelId="{FD364F35-33CF-4397-BA53-986E57A9ECAA}" type="presParOf" srcId="{C18D83CE-FDA0-4AB4-9727-AA02A55CD0DF}" destId="{0921AF3F-BCF5-4EE9-8B93-31F983F6EB58}" srcOrd="5" destOrd="0" presId="urn:microsoft.com/office/officeart/2005/8/layout/cycle8"/>
    <dgm:cxn modelId="{5A7C1DD5-D1A3-4BD2-8267-A2F4DECD118A}" type="presParOf" srcId="{C18D83CE-FDA0-4AB4-9727-AA02A55CD0DF}" destId="{5E96F3ED-37BC-45BA-9D69-0EA54D19C770}" srcOrd="6" destOrd="0" presId="urn:microsoft.com/office/officeart/2005/8/layout/cycle8"/>
    <dgm:cxn modelId="{7961D695-1781-452E-8606-891A8E19CB63}" type="presParOf" srcId="{C18D83CE-FDA0-4AB4-9727-AA02A55CD0DF}" destId="{DF1766F6-CE61-43D4-AD00-FB2E7BA48645}" srcOrd="7" destOrd="0" presId="urn:microsoft.com/office/officeart/2005/8/layout/cycle8"/>
    <dgm:cxn modelId="{200825E1-3526-4E7B-8993-2BB0E86D199D}" type="presParOf" srcId="{C18D83CE-FDA0-4AB4-9727-AA02A55CD0DF}" destId="{42E8BE15-86DD-48F8-8181-10AFE88C6582}" srcOrd="8" destOrd="0" presId="urn:microsoft.com/office/officeart/2005/8/layout/cycle8"/>
    <dgm:cxn modelId="{8405479E-5409-4E14-8A8D-6A4FD732F5AF}" type="presParOf" srcId="{C18D83CE-FDA0-4AB4-9727-AA02A55CD0DF}" destId="{1C307E14-47A7-4D6F-9F68-03B32A8814B2}" srcOrd="9" destOrd="0" presId="urn:microsoft.com/office/officeart/2005/8/layout/cycle8"/>
    <dgm:cxn modelId="{BA9A3D7C-65CA-458A-8794-DBEF113781C0}" type="presParOf" srcId="{C18D83CE-FDA0-4AB4-9727-AA02A55CD0DF}" destId="{CC6C4851-8596-4B52-8EFF-1641389E8E6C}" srcOrd="10" destOrd="0" presId="urn:microsoft.com/office/officeart/2005/8/layout/cycle8"/>
    <dgm:cxn modelId="{3CE0AF79-A4C3-4E24-A46A-67C727BAB5CD}" type="presParOf" srcId="{C18D83CE-FDA0-4AB4-9727-AA02A55CD0DF}" destId="{5AB355D8-C8C3-4187-91C0-B134C264C88B}" srcOrd="11" destOrd="0" presId="urn:microsoft.com/office/officeart/2005/8/layout/cycle8"/>
    <dgm:cxn modelId="{C6E623B2-5110-419B-9643-5435BF144EF3}" type="presParOf" srcId="{C18D83CE-FDA0-4AB4-9727-AA02A55CD0DF}" destId="{A622D4CA-BF7F-40EF-A573-8EB3CDBDA441}" srcOrd="12" destOrd="0" presId="urn:microsoft.com/office/officeart/2005/8/layout/cycle8"/>
    <dgm:cxn modelId="{0DD58BBE-2946-41C4-9945-5A1B2E5324D6}" type="presParOf" srcId="{C18D83CE-FDA0-4AB4-9727-AA02A55CD0DF}" destId="{F46FC1AA-AA08-4EE8-AF2A-36BEDE84DBB0}" srcOrd="13" destOrd="0" presId="urn:microsoft.com/office/officeart/2005/8/layout/cycle8"/>
    <dgm:cxn modelId="{5411C520-82C8-4958-AE15-978BD0ED17F1}" type="presParOf" srcId="{C18D83CE-FDA0-4AB4-9727-AA02A55CD0DF}" destId="{5D3126CE-FD4C-4025-ADDE-4C9E84C94CE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B5A6F-A3AD-4426-9644-B4F7901C7426}">
      <dsp:nvSpPr>
        <dsp:cNvPr id="0" name=""/>
        <dsp:cNvSpPr/>
      </dsp:nvSpPr>
      <dsp:spPr>
        <a:xfrm>
          <a:off x="3797944" y="253517"/>
          <a:ext cx="3721579" cy="3721579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VALIDITY</a:t>
          </a:r>
        </a:p>
      </dsp:txBody>
      <dsp:txXfrm>
        <a:off x="5759305" y="1042138"/>
        <a:ext cx="1329135" cy="1107613"/>
      </dsp:txXfrm>
    </dsp:sp>
    <dsp:sp modelId="{F9180805-6FCD-47B8-B261-BA3111496779}">
      <dsp:nvSpPr>
        <dsp:cNvPr id="0" name=""/>
        <dsp:cNvSpPr/>
      </dsp:nvSpPr>
      <dsp:spPr>
        <a:xfrm>
          <a:off x="3737040" y="420892"/>
          <a:ext cx="3721579" cy="3721579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SENSITIVITY</a:t>
          </a:r>
        </a:p>
      </dsp:txBody>
      <dsp:txXfrm>
        <a:off x="4623130" y="2835489"/>
        <a:ext cx="1993703" cy="974699"/>
      </dsp:txXfrm>
    </dsp:sp>
    <dsp:sp modelId="{42E8BE15-86DD-48F8-8181-10AFE88C6582}">
      <dsp:nvSpPr>
        <dsp:cNvPr id="0" name=""/>
        <dsp:cNvSpPr/>
      </dsp:nvSpPr>
      <dsp:spPr>
        <a:xfrm>
          <a:off x="3588362" y="287979"/>
          <a:ext cx="3865642" cy="3721579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RELIABILITY</a:t>
          </a:r>
        </a:p>
      </dsp:txBody>
      <dsp:txXfrm>
        <a:off x="4036132" y="1076599"/>
        <a:ext cx="1380586" cy="1107613"/>
      </dsp:txXfrm>
    </dsp:sp>
    <dsp:sp modelId="{A622D4CA-BF7F-40EF-A573-8EB3CDBDA441}">
      <dsp:nvSpPr>
        <dsp:cNvPr id="0" name=""/>
        <dsp:cNvSpPr/>
      </dsp:nvSpPr>
      <dsp:spPr>
        <a:xfrm>
          <a:off x="3567868" y="23134"/>
          <a:ext cx="4182346" cy="418234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6FC1AA-AA08-4EE8-AF2A-36BEDE84DBB0}">
      <dsp:nvSpPr>
        <dsp:cNvPr id="0" name=""/>
        <dsp:cNvSpPr/>
      </dsp:nvSpPr>
      <dsp:spPr>
        <a:xfrm>
          <a:off x="3506656" y="190274"/>
          <a:ext cx="4182346" cy="418234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126CE-FD4C-4025-ADDE-4C9E84C94CE9}">
      <dsp:nvSpPr>
        <dsp:cNvPr id="0" name=""/>
        <dsp:cNvSpPr/>
      </dsp:nvSpPr>
      <dsp:spPr>
        <a:xfrm>
          <a:off x="3429005" y="57595"/>
          <a:ext cx="4182346" cy="418234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1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7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5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5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7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5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5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10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8A131-8874-4B08-8B79-B1AAA5163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en-US" dirty="0"/>
              <a:t>Measurement &amp; Scaling Concepts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F2D22-C6EE-4BE0-B208-E67454B0BE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dirty="0"/>
              <a:t>Chapter 13</a:t>
            </a:r>
          </a:p>
          <a:p>
            <a:pPr>
              <a:lnSpc>
                <a:spcPct val="110000"/>
              </a:lnSpc>
            </a:pPr>
            <a:r>
              <a:rPr lang="en-US" altLang="en-US" sz="1700" dirty="0"/>
              <a:t>Business Research Methods - William G. Zikmund</a:t>
            </a:r>
            <a:endParaRPr lang="en-US" sz="1700" dirty="0"/>
          </a:p>
        </p:txBody>
      </p:sp>
      <p:pic>
        <p:nvPicPr>
          <p:cNvPr id="4" name="Picture 3" descr="Close-up of wooden white and yellow ruler">
            <a:extLst>
              <a:ext uri="{FF2B5EF4-FFF2-40B4-BE49-F238E27FC236}">
                <a16:creationId xmlns:a16="http://schemas.microsoft.com/office/drawing/2014/main" id="{1C14D908-F82B-4310-BDEB-8A2A729432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20" r="30247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79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3E805-2D23-41E5-BB64-0181D642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98B8-D4FE-4446-BF68-536F1BE21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   What?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         Concept &amp;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    Operationalization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                                                        Scale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                                                                                               Correspondence Rules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Variables – Capture concept values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Constructs – concepts measured with multiple variables</a:t>
            </a:r>
          </a:p>
        </p:txBody>
      </p:sp>
      <p:pic>
        <p:nvPicPr>
          <p:cNvPr id="5" name="Graphic 4" descr="Subtitles with solid fill">
            <a:extLst>
              <a:ext uri="{FF2B5EF4-FFF2-40B4-BE49-F238E27FC236}">
                <a16:creationId xmlns:a16="http://schemas.microsoft.com/office/drawing/2014/main" id="{E25584ED-5070-4CBE-AD90-E32F4BEE9DC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669915" y="1722804"/>
            <a:ext cx="914400" cy="914400"/>
          </a:xfrm>
          <a:prstGeom prst="rect">
            <a:avLst/>
          </a:prstGeom>
        </p:spPr>
      </p:pic>
      <p:pic>
        <p:nvPicPr>
          <p:cNvPr id="7" name="Graphic 6" descr="Blackboard with solid fill">
            <a:extLst>
              <a:ext uri="{FF2B5EF4-FFF2-40B4-BE49-F238E27FC236}">
                <a16:creationId xmlns:a16="http://schemas.microsoft.com/office/drawing/2014/main" id="{30F3EC46-5228-4C2F-A325-129F6ED866B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443458" y="3310964"/>
            <a:ext cx="914400" cy="914400"/>
          </a:xfrm>
          <a:prstGeom prst="rect">
            <a:avLst/>
          </a:prstGeom>
        </p:spPr>
      </p:pic>
      <p:pic>
        <p:nvPicPr>
          <p:cNvPr id="9" name="Graphic 8" descr="Ruler with solid fill">
            <a:extLst>
              <a:ext uri="{FF2B5EF4-FFF2-40B4-BE49-F238E27FC236}">
                <a16:creationId xmlns:a16="http://schemas.microsoft.com/office/drawing/2014/main" id="{55F5D76A-2A51-4A39-9AB4-BCCB65CA6F4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1277" y="3653970"/>
            <a:ext cx="914400" cy="914400"/>
          </a:xfrm>
          <a:prstGeom prst="rect">
            <a:avLst/>
          </a:prstGeom>
        </p:spPr>
      </p:pic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1CFA9D63-A373-4298-9796-A269BE0389AC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666251" y="4225364"/>
            <a:ext cx="914400" cy="914400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AE929F-02F8-4061-B010-4CFCE3B988A7}"/>
              </a:ext>
            </a:extLst>
          </p:cNvPr>
          <p:cNvSpPr txBox="1">
            <a:spLocks/>
          </p:cNvSpPr>
          <p:nvPr/>
        </p:nvSpPr>
        <p:spPr>
          <a:xfrm>
            <a:off x="83423" y="6259935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5323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4B960-43BB-492B-A728-9B2482D24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641023"/>
            <a:ext cx="10691265" cy="1652103"/>
          </a:xfrm>
        </p:spPr>
        <p:txBody>
          <a:bodyPr/>
          <a:lstStyle/>
          <a:p>
            <a:r>
              <a:rPr lang="en-US" dirty="0"/>
              <a:t>Levels of Scale Measurement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30DA0D6-1C9B-4672-A8AF-13EABD6FAE18}"/>
              </a:ext>
            </a:extLst>
          </p:cNvPr>
          <p:cNvGrpSpPr/>
          <p:nvPr/>
        </p:nvGrpSpPr>
        <p:grpSpPr>
          <a:xfrm>
            <a:off x="876693" y="1259358"/>
            <a:ext cx="10284643" cy="5150869"/>
            <a:chOff x="1463658" y="1259358"/>
            <a:chExt cx="8142255" cy="4956737"/>
          </a:xfrm>
        </p:grpSpPr>
        <p:sp>
          <p:nvSpPr>
            <p:cNvPr id="6" name="Straight Connector 5">
              <a:extLst>
                <a:ext uri="{FF2B5EF4-FFF2-40B4-BE49-F238E27FC236}">
                  <a16:creationId xmlns:a16="http://schemas.microsoft.com/office/drawing/2014/main" id="{B81AFAEF-2F35-4262-8896-CFB0B9EB8041}"/>
                </a:ext>
              </a:extLst>
            </p:cNvPr>
            <p:cNvSpPr/>
            <p:nvPr/>
          </p:nvSpPr>
          <p:spPr>
            <a:xfrm>
              <a:off x="1463658" y="5400130"/>
              <a:ext cx="8142255" cy="0"/>
            </a:xfrm>
            <a:prstGeom prst="lin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Straight Connector 6">
              <a:extLst>
                <a:ext uri="{FF2B5EF4-FFF2-40B4-BE49-F238E27FC236}">
                  <a16:creationId xmlns:a16="http://schemas.microsoft.com/office/drawing/2014/main" id="{95E6DDCD-BD62-4AD1-AB72-F366662E3D68}"/>
                </a:ext>
              </a:extLst>
            </p:cNvPr>
            <p:cNvSpPr/>
            <p:nvPr/>
          </p:nvSpPr>
          <p:spPr>
            <a:xfrm>
              <a:off x="1463658" y="4155847"/>
              <a:ext cx="8142255" cy="0"/>
            </a:xfrm>
            <a:prstGeom prst="lin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Straight Connector 7">
              <a:extLst>
                <a:ext uri="{FF2B5EF4-FFF2-40B4-BE49-F238E27FC236}">
                  <a16:creationId xmlns:a16="http://schemas.microsoft.com/office/drawing/2014/main" id="{7EE7E3D1-2E54-41D1-9680-2F4A86C46BE8}"/>
                </a:ext>
              </a:extLst>
            </p:cNvPr>
            <p:cNvSpPr/>
            <p:nvPr/>
          </p:nvSpPr>
          <p:spPr>
            <a:xfrm>
              <a:off x="1463658" y="2911563"/>
              <a:ext cx="8142255" cy="0"/>
            </a:xfrm>
            <a:prstGeom prst="lin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Straight Connector 8">
              <a:extLst>
                <a:ext uri="{FF2B5EF4-FFF2-40B4-BE49-F238E27FC236}">
                  <a16:creationId xmlns:a16="http://schemas.microsoft.com/office/drawing/2014/main" id="{8CCC68E8-77FD-43D4-A688-6FEA36D4C913}"/>
                </a:ext>
              </a:extLst>
            </p:cNvPr>
            <p:cNvSpPr/>
            <p:nvPr/>
          </p:nvSpPr>
          <p:spPr>
            <a:xfrm>
              <a:off x="1463658" y="1667280"/>
              <a:ext cx="8142255" cy="0"/>
            </a:xfrm>
            <a:prstGeom prst="lin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CBC7248-D802-427B-841C-E4F1D805F007}"/>
                </a:ext>
              </a:extLst>
            </p:cNvPr>
            <p:cNvSpPr/>
            <p:nvPr/>
          </p:nvSpPr>
          <p:spPr>
            <a:xfrm>
              <a:off x="3580644" y="1259358"/>
              <a:ext cx="6025268" cy="407921"/>
            </a:xfrm>
            <a:custGeom>
              <a:avLst/>
              <a:gdLst>
                <a:gd name="connsiteX0" fmla="*/ 0 w 6025268"/>
                <a:gd name="connsiteY0" fmla="*/ 0 h 407921"/>
                <a:gd name="connsiteX1" fmla="*/ 6025268 w 6025268"/>
                <a:gd name="connsiteY1" fmla="*/ 0 h 407921"/>
                <a:gd name="connsiteX2" fmla="*/ 6025268 w 6025268"/>
                <a:gd name="connsiteY2" fmla="*/ 407921 h 407921"/>
                <a:gd name="connsiteX3" fmla="*/ 0 w 6025268"/>
                <a:gd name="connsiteY3" fmla="*/ 407921 h 407921"/>
                <a:gd name="connsiteX4" fmla="*/ 0 w 6025268"/>
                <a:gd name="connsiteY4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25268" h="407921">
                  <a:moveTo>
                    <a:pt x="0" y="0"/>
                  </a:moveTo>
                  <a:lnTo>
                    <a:pt x="6025268" y="0"/>
                  </a:lnTo>
                  <a:lnTo>
                    <a:pt x="6025268" y="407921"/>
                  </a:lnTo>
                  <a:lnTo>
                    <a:pt x="0" y="407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b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FEE9AEC-4E27-4100-BAFE-0F8AE7B3A0B4}"/>
                </a:ext>
              </a:extLst>
            </p:cNvPr>
            <p:cNvSpPr/>
            <p:nvPr/>
          </p:nvSpPr>
          <p:spPr>
            <a:xfrm>
              <a:off x="1463658" y="1259358"/>
              <a:ext cx="2116986" cy="407921"/>
            </a:xfrm>
            <a:custGeom>
              <a:avLst/>
              <a:gdLst>
                <a:gd name="connsiteX0" fmla="*/ 68000 w 2116986"/>
                <a:gd name="connsiteY0" fmla="*/ 0 h 407921"/>
                <a:gd name="connsiteX1" fmla="*/ 2048986 w 2116986"/>
                <a:gd name="connsiteY1" fmla="*/ 0 h 407921"/>
                <a:gd name="connsiteX2" fmla="*/ 2116986 w 2116986"/>
                <a:gd name="connsiteY2" fmla="*/ 68000 h 407921"/>
                <a:gd name="connsiteX3" fmla="*/ 2116986 w 2116986"/>
                <a:gd name="connsiteY3" fmla="*/ 407921 h 407921"/>
                <a:gd name="connsiteX4" fmla="*/ 2116986 w 2116986"/>
                <a:gd name="connsiteY4" fmla="*/ 407921 h 407921"/>
                <a:gd name="connsiteX5" fmla="*/ 0 w 2116986"/>
                <a:gd name="connsiteY5" fmla="*/ 407921 h 407921"/>
                <a:gd name="connsiteX6" fmla="*/ 0 w 2116986"/>
                <a:gd name="connsiteY6" fmla="*/ 407921 h 407921"/>
                <a:gd name="connsiteX7" fmla="*/ 0 w 2116986"/>
                <a:gd name="connsiteY7" fmla="*/ 68000 h 407921"/>
                <a:gd name="connsiteX8" fmla="*/ 68000 w 2116986"/>
                <a:gd name="connsiteY8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6986" h="407921">
                  <a:moveTo>
                    <a:pt x="68000" y="0"/>
                  </a:moveTo>
                  <a:lnTo>
                    <a:pt x="2048986" y="0"/>
                  </a:lnTo>
                  <a:cubicBezTo>
                    <a:pt x="2086541" y="0"/>
                    <a:pt x="2116986" y="30445"/>
                    <a:pt x="2116986" y="68000"/>
                  </a:cubicBezTo>
                  <a:lnTo>
                    <a:pt x="2116986" y="407921"/>
                  </a:lnTo>
                  <a:lnTo>
                    <a:pt x="2116986" y="407921"/>
                  </a:lnTo>
                  <a:lnTo>
                    <a:pt x="0" y="407921"/>
                  </a:lnTo>
                  <a:lnTo>
                    <a:pt x="0" y="407921"/>
                  </a:lnTo>
                  <a:lnTo>
                    <a:pt x="0" y="68000"/>
                  </a:lnTo>
                  <a:cubicBezTo>
                    <a:pt x="0" y="30445"/>
                    <a:pt x="30445" y="0"/>
                    <a:pt x="68000" y="0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827" tIns="61827" rIns="61827" bIns="4191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NOMINAL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1EFF0BA-006B-49EC-8BCA-4ACB15A5D86D}"/>
                </a:ext>
              </a:extLst>
            </p:cNvPr>
            <p:cNvSpPr/>
            <p:nvPr/>
          </p:nvSpPr>
          <p:spPr>
            <a:xfrm>
              <a:off x="1463658" y="1667280"/>
              <a:ext cx="8142255" cy="815965"/>
            </a:xfrm>
            <a:custGeom>
              <a:avLst/>
              <a:gdLst>
                <a:gd name="connsiteX0" fmla="*/ 0 w 8142255"/>
                <a:gd name="connsiteY0" fmla="*/ 0 h 815965"/>
                <a:gd name="connsiteX1" fmla="*/ 8142255 w 8142255"/>
                <a:gd name="connsiteY1" fmla="*/ 0 h 815965"/>
                <a:gd name="connsiteX2" fmla="*/ 8142255 w 8142255"/>
                <a:gd name="connsiteY2" fmla="*/ 815965 h 815965"/>
                <a:gd name="connsiteX3" fmla="*/ 0 w 8142255"/>
                <a:gd name="connsiteY3" fmla="*/ 815965 h 815965"/>
                <a:gd name="connsiteX4" fmla="*/ 0 w 8142255"/>
                <a:gd name="connsiteY4" fmla="*/ 0 h 8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42255" h="815965">
                  <a:moveTo>
                    <a:pt x="0" y="0"/>
                  </a:moveTo>
                  <a:lnTo>
                    <a:pt x="8142255" y="0"/>
                  </a:lnTo>
                  <a:lnTo>
                    <a:pt x="8142255" y="815965"/>
                  </a:lnTo>
                  <a:lnTo>
                    <a:pt x="0" y="8159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Represents the most elementary level of measurement 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Values assigned for identification or classification purpose only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 err="1"/>
                <a:t>Eg</a:t>
              </a:r>
              <a:r>
                <a:rPr lang="en-US" sz="1600" kern="1200" dirty="0"/>
                <a:t>: Numbers that athletes wear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DACE3BE-A981-4203-A624-F87B49298F68}"/>
                </a:ext>
              </a:extLst>
            </p:cNvPr>
            <p:cNvSpPr/>
            <p:nvPr/>
          </p:nvSpPr>
          <p:spPr>
            <a:xfrm>
              <a:off x="3580644" y="2503642"/>
              <a:ext cx="6025268" cy="407921"/>
            </a:xfrm>
            <a:custGeom>
              <a:avLst/>
              <a:gdLst>
                <a:gd name="connsiteX0" fmla="*/ 0 w 6025268"/>
                <a:gd name="connsiteY0" fmla="*/ 0 h 407921"/>
                <a:gd name="connsiteX1" fmla="*/ 6025268 w 6025268"/>
                <a:gd name="connsiteY1" fmla="*/ 0 h 407921"/>
                <a:gd name="connsiteX2" fmla="*/ 6025268 w 6025268"/>
                <a:gd name="connsiteY2" fmla="*/ 407921 h 407921"/>
                <a:gd name="connsiteX3" fmla="*/ 0 w 6025268"/>
                <a:gd name="connsiteY3" fmla="*/ 407921 h 407921"/>
                <a:gd name="connsiteX4" fmla="*/ 0 w 6025268"/>
                <a:gd name="connsiteY4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25268" h="407921">
                  <a:moveTo>
                    <a:pt x="0" y="0"/>
                  </a:moveTo>
                  <a:lnTo>
                    <a:pt x="6025268" y="0"/>
                  </a:lnTo>
                  <a:lnTo>
                    <a:pt x="6025268" y="407921"/>
                  </a:lnTo>
                  <a:lnTo>
                    <a:pt x="0" y="407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b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B7D8196-B358-4CCD-A226-CB83F0198D06}"/>
                </a:ext>
              </a:extLst>
            </p:cNvPr>
            <p:cNvSpPr/>
            <p:nvPr/>
          </p:nvSpPr>
          <p:spPr>
            <a:xfrm>
              <a:off x="1463658" y="2503642"/>
              <a:ext cx="2116986" cy="407921"/>
            </a:xfrm>
            <a:custGeom>
              <a:avLst/>
              <a:gdLst>
                <a:gd name="connsiteX0" fmla="*/ 68000 w 2116986"/>
                <a:gd name="connsiteY0" fmla="*/ 0 h 407921"/>
                <a:gd name="connsiteX1" fmla="*/ 2048986 w 2116986"/>
                <a:gd name="connsiteY1" fmla="*/ 0 h 407921"/>
                <a:gd name="connsiteX2" fmla="*/ 2116986 w 2116986"/>
                <a:gd name="connsiteY2" fmla="*/ 68000 h 407921"/>
                <a:gd name="connsiteX3" fmla="*/ 2116986 w 2116986"/>
                <a:gd name="connsiteY3" fmla="*/ 407921 h 407921"/>
                <a:gd name="connsiteX4" fmla="*/ 2116986 w 2116986"/>
                <a:gd name="connsiteY4" fmla="*/ 407921 h 407921"/>
                <a:gd name="connsiteX5" fmla="*/ 0 w 2116986"/>
                <a:gd name="connsiteY5" fmla="*/ 407921 h 407921"/>
                <a:gd name="connsiteX6" fmla="*/ 0 w 2116986"/>
                <a:gd name="connsiteY6" fmla="*/ 407921 h 407921"/>
                <a:gd name="connsiteX7" fmla="*/ 0 w 2116986"/>
                <a:gd name="connsiteY7" fmla="*/ 68000 h 407921"/>
                <a:gd name="connsiteX8" fmla="*/ 68000 w 2116986"/>
                <a:gd name="connsiteY8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6986" h="407921">
                  <a:moveTo>
                    <a:pt x="68000" y="0"/>
                  </a:moveTo>
                  <a:lnTo>
                    <a:pt x="2048986" y="0"/>
                  </a:lnTo>
                  <a:cubicBezTo>
                    <a:pt x="2086541" y="0"/>
                    <a:pt x="2116986" y="30445"/>
                    <a:pt x="2116986" y="68000"/>
                  </a:cubicBezTo>
                  <a:lnTo>
                    <a:pt x="2116986" y="407921"/>
                  </a:lnTo>
                  <a:lnTo>
                    <a:pt x="2116986" y="407921"/>
                  </a:lnTo>
                  <a:lnTo>
                    <a:pt x="0" y="407921"/>
                  </a:lnTo>
                  <a:lnTo>
                    <a:pt x="0" y="407921"/>
                  </a:lnTo>
                  <a:lnTo>
                    <a:pt x="0" y="68000"/>
                  </a:lnTo>
                  <a:cubicBezTo>
                    <a:pt x="0" y="30445"/>
                    <a:pt x="30445" y="0"/>
                    <a:pt x="68000" y="0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-504773"/>
                <a:satOff val="-2851"/>
                <a:lumOff val="2157"/>
                <a:alphaOff val="0"/>
              </a:schemeClr>
            </a:lnRef>
            <a:fillRef idx="1">
              <a:schemeClr val="accent4">
                <a:hueOff val="-504773"/>
                <a:satOff val="-2851"/>
                <a:lumOff val="2157"/>
                <a:alphaOff val="0"/>
              </a:schemeClr>
            </a:fillRef>
            <a:effectRef idx="0">
              <a:schemeClr val="accent4">
                <a:hueOff val="-504773"/>
                <a:satOff val="-2851"/>
                <a:lumOff val="2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827" tIns="61827" rIns="61827" bIns="4191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ORDINAL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12CC40E-AA6E-4D52-A5E6-7185E8DCFF82}"/>
                </a:ext>
              </a:extLst>
            </p:cNvPr>
            <p:cNvSpPr/>
            <p:nvPr/>
          </p:nvSpPr>
          <p:spPr>
            <a:xfrm>
              <a:off x="1463658" y="2911563"/>
              <a:ext cx="8142255" cy="815965"/>
            </a:xfrm>
            <a:custGeom>
              <a:avLst/>
              <a:gdLst>
                <a:gd name="connsiteX0" fmla="*/ 0 w 8142255"/>
                <a:gd name="connsiteY0" fmla="*/ 0 h 815965"/>
                <a:gd name="connsiteX1" fmla="*/ 8142255 w 8142255"/>
                <a:gd name="connsiteY1" fmla="*/ 0 h 815965"/>
                <a:gd name="connsiteX2" fmla="*/ 8142255 w 8142255"/>
                <a:gd name="connsiteY2" fmla="*/ 815965 h 815965"/>
                <a:gd name="connsiteX3" fmla="*/ 0 w 8142255"/>
                <a:gd name="connsiteY3" fmla="*/ 815965 h 815965"/>
                <a:gd name="connsiteX4" fmla="*/ 0 w 8142255"/>
                <a:gd name="connsiteY4" fmla="*/ 0 h 8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42255" h="815965">
                  <a:moveTo>
                    <a:pt x="0" y="0"/>
                  </a:moveTo>
                  <a:lnTo>
                    <a:pt x="8142255" y="0"/>
                  </a:lnTo>
                  <a:lnTo>
                    <a:pt x="8142255" y="815965"/>
                  </a:lnTo>
                  <a:lnTo>
                    <a:pt x="0" y="8159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Ranking scales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Arranged based on how much of some concept they possess.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 err="1"/>
                <a:t>Eg</a:t>
              </a:r>
              <a:r>
                <a:rPr lang="en-US" sz="1600" kern="1200" dirty="0"/>
                <a:t>:- Educational qualifications</a:t>
              </a:r>
              <a:r>
                <a:rPr lang="en-US" sz="1200" kern="1200" dirty="0"/>
                <a:t>	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820E2BB-F0D2-42CC-B6D5-71709E37DF7C}"/>
                </a:ext>
              </a:extLst>
            </p:cNvPr>
            <p:cNvSpPr/>
            <p:nvPr/>
          </p:nvSpPr>
          <p:spPr>
            <a:xfrm>
              <a:off x="3580644" y="3747925"/>
              <a:ext cx="6025268" cy="407921"/>
            </a:xfrm>
            <a:custGeom>
              <a:avLst/>
              <a:gdLst>
                <a:gd name="connsiteX0" fmla="*/ 0 w 6025268"/>
                <a:gd name="connsiteY0" fmla="*/ 0 h 407921"/>
                <a:gd name="connsiteX1" fmla="*/ 6025268 w 6025268"/>
                <a:gd name="connsiteY1" fmla="*/ 0 h 407921"/>
                <a:gd name="connsiteX2" fmla="*/ 6025268 w 6025268"/>
                <a:gd name="connsiteY2" fmla="*/ 407921 h 407921"/>
                <a:gd name="connsiteX3" fmla="*/ 0 w 6025268"/>
                <a:gd name="connsiteY3" fmla="*/ 407921 h 407921"/>
                <a:gd name="connsiteX4" fmla="*/ 0 w 6025268"/>
                <a:gd name="connsiteY4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25268" h="407921">
                  <a:moveTo>
                    <a:pt x="0" y="0"/>
                  </a:moveTo>
                  <a:lnTo>
                    <a:pt x="6025268" y="0"/>
                  </a:lnTo>
                  <a:lnTo>
                    <a:pt x="6025268" y="407921"/>
                  </a:lnTo>
                  <a:lnTo>
                    <a:pt x="0" y="407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b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6B81F7-15FF-4399-9D55-16AE3108A3F9}"/>
                </a:ext>
              </a:extLst>
            </p:cNvPr>
            <p:cNvSpPr/>
            <p:nvPr/>
          </p:nvSpPr>
          <p:spPr>
            <a:xfrm>
              <a:off x="1463658" y="3747925"/>
              <a:ext cx="2116986" cy="407921"/>
            </a:xfrm>
            <a:custGeom>
              <a:avLst/>
              <a:gdLst>
                <a:gd name="connsiteX0" fmla="*/ 68000 w 2116986"/>
                <a:gd name="connsiteY0" fmla="*/ 0 h 407921"/>
                <a:gd name="connsiteX1" fmla="*/ 2048986 w 2116986"/>
                <a:gd name="connsiteY1" fmla="*/ 0 h 407921"/>
                <a:gd name="connsiteX2" fmla="*/ 2116986 w 2116986"/>
                <a:gd name="connsiteY2" fmla="*/ 68000 h 407921"/>
                <a:gd name="connsiteX3" fmla="*/ 2116986 w 2116986"/>
                <a:gd name="connsiteY3" fmla="*/ 407921 h 407921"/>
                <a:gd name="connsiteX4" fmla="*/ 2116986 w 2116986"/>
                <a:gd name="connsiteY4" fmla="*/ 407921 h 407921"/>
                <a:gd name="connsiteX5" fmla="*/ 0 w 2116986"/>
                <a:gd name="connsiteY5" fmla="*/ 407921 h 407921"/>
                <a:gd name="connsiteX6" fmla="*/ 0 w 2116986"/>
                <a:gd name="connsiteY6" fmla="*/ 407921 h 407921"/>
                <a:gd name="connsiteX7" fmla="*/ 0 w 2116986"/>
                <a:gd name="connsiteY7" fmla="*/ 68000 h 407921"/>
                <a:gd name="connsiteX8" fmla="*/ 68000 w 2116986"/>
                <a:gd name="connsiteY8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6986" h="407921">
                  <a:moveTo>
                    <a:pt x="68000" y="0"/>
                  </a:moveTo>
                  <a:lnTo>
                    <a:pt x="2048986" y="0"/>
                  </a:lnTo>
                  <a:cubicBezTo>
                    <a:pt x="2086541" y="0"/>
                    <a:pt x="2116986" y="30445"/>
                    <a:pt x="2116986" y="68000"/>
                  </a:cubicBezTo>
                  <a:lnTo>
                    <a:pt x="2116986" y="407921"/>
                  </a:lnTo>
                  <a:lnTo>
                    <a:pt x="2116986" y="407921"/>
                  </a:lnTo>
                  <a:lnTo>
                    <a:pt x="0" y="407921"/>
                  </a:lnTo>
                  <a:lnTo>
                    <a:pt x="0" y="407921"/>
                  </a:lnTo>
                  <a:lnTo>
                    <a:pt x="0" y="68000"/>
                  </a:lnTo>
                  <a:cubicBezTo>
                    <a:pt x="0" y="30445"/>
                    <a:pt x="30445" y="0"/>
                    <a:pt x="68000" y="0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-1009545"/>
                <a:satOff val="-5701"/>
                <a:lumOff val="4314"/>
                <a:alphaOff val="0"/>
              </a:schemeClr>
            </a:lnRef>
            <a:fillRef idx="1">
              <a:schemeClr val="accent4">
                <a:hueOff val="-1009545"/>
                <a:satOff val="-5701"/>
                <a:lumOff val="4314"/>
                <a:alphaOff val="0"/>
              </a:schemeClr>
            </a:fillRef>
            <a:effectRef idx="0">
              <a:schemeClr val="accent4">
                <a:hueOff val="-1009545"/>
                <a:satOff val="-5701"/>
                <a:lumOff val="43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827" tIns="61827" rIns="61827" bIns="4191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INTERVAL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E1DD7CE-66EE-4B6F-9F29-DCBBA6A5494C}"/>
                </a:ext>
              </a:extLst>
            </p:cNvPr>
            <p:cNvSpPr/>
            <p:nvPr/>
          </p:nvSpPr>
          <p:spPr>
            <a:xfrm>
              <a:off x="1463658" y="4155847"/>
              <a:ext cx="8142255" cy="815965"/>
            </a:xfrm>
            <a:custGeom>
              <a:avLst/>
              <a:gdLst>
                <a:gd name="connsiteX0" fmla="*/ 0 w 8142255"/>
                <a:gd name="connsiteY0" fmla="*/ 0 h 815965"/>
                <a:gd name="connsiteX1" fmla="*/ 8142255 w 8142255"/>
                <a:gd name="connsiteY1" fmla="*/ 0 h 815965"/>
                <a:gd name="connsiteX2" fmla="*/ 8142255 w 8142255"/>
                <a:gd name="connsiteY2" fmla="*/ 815965 h 815965"/>
                <a:gd name="connsiteX3" fmla="*/ 0 w 8142255"/>
                <a:gd name="connsiteY3" fmla="*/ 815965 h 815965"/>
                <a:gd name="connsiteX4" fmla="*/ 0 w 8142255"/>
                <a:gd name="connsiteY4" fmla="*/ 0 h 8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42255" h="815965">
                  <a:moveTo>
                    <a:pt x="0" y="0"/>
                  </a:moveTo>
                  <a:lnTo>
                    <a:pt x="8142255" y="0"/>
                  </a:lnTo>
                  <a:lnTo>
                    <a:pt x="8142255" y="815965"/>
                  </a:lnTo>
                  <a:lnTo>
                    <a:pt x="0" y="8159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Have nominal and ordinal properties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Also capture information about differences in quantities of a concept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 err="1"/>
                <a:t>Eg</a:t>
              </a:r>
              <a:r>
                <a:rPr lang="en-US" sz="1600" kern="1200" dirty="0"/>
                <a:t>:- Temperature</a:t>
              </a: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E625E70-FFBD-4BDC-B49D-062C1661711B}"/>
                </a:ext>
              </a:extLst>
            </p:cNvPr>
            <p:cNvSpPr/>
            <p:nvPr/>
          </p:nvSpPr>
          <p:spPr>
            <a:xfrm>
              <a:off x="3580644" y="4992208"/>
              <a:ext cx="6025268" cy="407921"/>
            </a:xfrm>
            <a:custGeom>
              <a:avLst/>
              <a:gdLst>
                <a:gd name="connsiteX0" fmla="*/ 0 w 6025268"/>
                <a:gd name="connsiteY0" fmla="*/ 0 h 407921"/>
                <a:gd name="connsiteX1" fmla="*/ 6025268 w 6025268"/>
                <a:gd name="connsiteY1" fmla="*/ 0 h 407921"/>
                <a:gd name="connsiteX2" fmla="*/ 6025268 w 6025268"/>
                <a:gd name="connsiteY2" fmla="*/ 407921 h 407921"/>
                <a:gd name="connsiteX3" fmla="*/ 0 w 6025268"/>
                <a:gd name="connsiteY3" fmla="*/ 407921 h 407921"/>
                <a:gd name="connsiteX4" fmla="*/ 0 w 6025268"/>
                <a:gd name="connsiteY4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25268" h="407921">
                  <a:moveTo>
                    <a:pt x="0" y="0"/>
                  </a:moveTo>
                  <a:lnTo>
                    <a:pt x="6025268" y="0"/>
                  </a:lnTo>
                  <a:lnTo>
                    <a:pt x="6025268" y="407921"/>
                  </a:lnTo>
                  <a:lnTo>
                    <a:pt x="0" y="40792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b" anchorCtr="0">
              <a:noAutofit/>
            </a:bodyPr>
            <a:lstStyle/>
            <a:p>
              <a:pPr marL="0" lvl="0" indent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3510201-F78D-4F86-9F6D-B395629CAE27}"/>
                </a:ext>
              </a:extLst>
            </p:cNvPr>
            <p:cNvSpPr/>
            <p:nvPr/>
          </p:nvSpPr>
          <p:spPr>
            <a:xfrm>
              <a:off x="1463658" y="4992208"/>
              <a:ext cx="2116986" cy="407921"/>
            </a:xfrm>
            <a:custGeom>
              <a:avLst/>
              <a:gdLst>
                <a:gd name="connsiteX0" fmla="*/ 68000 w 2116986"/>
                <a:gd name="connsiteY0" fmla="*/ 0 h 407921"/>
                <a:gd name="connsiteX1" fmla="*/ 2048986 w 2116986"/>
                <a:gd name="connsiteY1" fmla="*/ 0 h 407921"/>
                <a:gd name="connsiteX2" fmla="*/ 2116986 w 2116986"/>
                <a:gd name="connsiteY2" fmla="*/ 68000 h 407921"/>
                <a:gd name="connsiteX3" fmla="*/ 2116986 w 2116986"/>
                <a:gd name="connsiteY3" fmla="*/ 407921 h 407921"/>
                <a:gd name="connsiteX4" fmla="*/ 2116986 w 2116986"/>
                <a:gd name="connsiteY4" fmla="*/ 407921 h 407921"/>
                <a:gd name="connsiteX5" fmla="*/ 0 w 2116986"/>
                <a:gd name="connsiteY5" fmla="*/ 407921 h 407921"/>
                <a:gd name="connsiteX6" fmla="*/ 0 w 2116986"/>
                <a:gd name="connsiteY6" fmla="*/ 407921 h 407921"/>
                <a:gd name="connsiteX7" fmla="*/ 0 w 2116986"/>
                <a:gd name="connsiteY7" fmla="*/ 68000 h 407921"/>
                <a:gd name="connsiteX8" fmla="*/ 68000 w 2116986"/>
                <a:gd name="connsiteY8" fmla="*/ 0 h 407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6986" h="407921">
                  <a:moveTo>
                    <a:pt x="68000" y="0"/>
                  </a:moveTo>
                  <a:lnTo>
                    <a:pt x="2048986" y="0"/>
                  </a:lnTo>
                  <a:cubicBezTo>
                    <a:pt x="2086541" y="0"/>
                    <a:pt x="2116986" y="30445"/>
                    <a:pt x="2116986" y="68000"/>
                  </a:cubicBezTo>
                  <a:lnTo>
                    <a:pt x="2116986" y="407921"/>
                  </a:lnTo>
                  <a:lnTo>
                    <a:pt x="2116986" y="407921"/>
                  </a:lnTo>
                  <a:lnTo>
                    <a:pt x="0" y="407921"/>
                  </a:lnTo>
                  <a:lnTo>
                    <a:pt x="0" y="407921"/>
                  </a:lnTo>
                  <a:lnTo>
                    <a:pt x="0" y="68000"/>
                  </a:lnTo>
                  <a:cubicBezTo>
                    <a:pt x="0" y="30445"/>
                    <a:pt x="30445" y="0"/>
                    <a:pt x="68000" y="0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-1514318"/>
                <a:satOff val="-8552"/>
                <a:lumOff val="6471"/>
                <a:alphaOff val="0"/>
              </a:schemeClr>
            </a:lnRef>
            <a:fillRef idx="1">
              <a:schemeClr val="accent4">
                <a:hueOff val="-1514318"/>
                <a:satOff val="-8552"/>
                <a:lumOff val="6471"/>
                <a:alphaOff val="0"/>
              </a:schemeClr>
            </a:fillRef>
            <a:effectRef idx="0">
              <a:schemeClr val="accent4">
                <a:hueOff val="-1514318"/>
                <a:satOff val="-8552"/>
                <a:lumOff val="647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827" tIns="61827" rIns="61827" bIns="4191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RATIO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2E7118B-5F84-442F-863E-6014FEEB730D}"/>
                </a:ext>
              </a:extLst>
            </p:cNvPr>
            <p:cNvSpPr/>
            <p:nvPr/>
          </p:nvSpPr>
          <p:spPr>
            <a:xfrm>
              <a:off x="1463658" y="5400130"/>
              <a:ext cx="8142255" cy="815965"/>
            </a:xfrm>
            <a:custGeom>
              <a:avLst/>
              <a:gdLst>
                <a:gd name="connsiteX0" fmla="*/ 0 w 8142255"/>
                <a:gd name="connsiteY0" fmla="*/ 0 h 815965"/>
                <a:gd name="connsiteX1" fmla="*/ 8142255 w 8142255"/>
                <a:gd name="connsiteY1" fmla="*/ 0 h 815965"/>
                <a:gd name="connsiteX2" fmla="*/ 8142255 w 8142255"/>
                <a:gd name="connsiteY2" fmla="*/ 815965 h 815965"/>
                <a:gd name="connsiteX3" fmla="*/ 0 w 8142255"/>
                <a:gd name="connsiteY3" fmla="*/ 815965 h 815965"/>
                <a:gd name="connsiteX4" fmla="*/ 0 w 8142255"/>
                <a:gd name="connsiteY4" fmla="*/ 0 h 81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42255" h="815965">
                  <a:moveTo>
                    <a:pt x="0" y="0"/>
                  </a:moveTo>
                  <a:lnTo>
                    <a:pt x="8142255" y="0"/>
                  </a:lnTo>
                  <a:lnTo>
                    <a:pt x="8142255" y="815965"/>
                  </a:lnTo>
                  <a:lnTo>
                    <a:pt x="0" y="81596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Highest form of measurement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600" kern="1200" dirty="0"/>
                <a:t>All properties of interval scale and can represent absolute quantities </a:t>
              </a:r>
              <a:r>
                <a:rPr lang="en-US" sz="1600" kern="1200" dirty="0" err="1"/>
                <a:t>Eg</a:t>
              </a:r>
              <a:r>
                <a:rPr lang="en-US" sz="1600" kern="1200" dirty="0"/>
                <a:t>:- Money value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200" kern="1200" dirty="0"/>
            </a:p>
          </p:txBody>
        </p:sp>
      </p:grp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071DE730-1B72-4516-A318-BD4C0FCC1976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69796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E8C6-CDD4-4F84-8B9F-ED7FC3B17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A2AA-3785-4F42-BF7A-CCDF60493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FC9988-7BF8-4517-91CB-BEAC9E35F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864" y="84649"/>
            <a:ext cx="7045255" cy="661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7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27E33-81A4-4250-8B3E-F9C34920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280" y="845860"/>
            <a:ext cx="10691265" cy="586193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Mathematical and Statistical Analysis of Scales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9EFE22-44A1-48E6-A697-D8A6B90B728A}"/>
              </a:ext>
            </a:extLst>
          </p:cNvPr>
          <p:cNvSpPr txBox="1"/>
          <p:nvPr/>
        </p:nvSpPr>
        <p:spPr>
          <a:xfrm>
            <a:off x="1630044" y="1607611"/>
            <a:ext cx="262283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DISCRETE MEASURE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D648FA-691F-46E2-B429-908AD9D9D977}"/>
              </a:ext>
            </a:extLst>
          </p:cNvPr>
          <p:cNvSpPr txBox="1"/>
          <p:nvPr/>
        </p:nvSpPr>
        <p:spPr>
          <a:xfrm>
            <a:off x="7491885" y="1607611"/>
            <a:ext cx="307007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CONTINUOUS MEASURE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B26641-4E1D-457D-870B-A7334E230915}"/>
              </a:ext>
            </a:extLst>
          </p:cNvPr>
          <p:cNvSpPr txBox="1"/>
          <p:nvPr/>
        </p:nvSpPr>
        <p:spPr>
          <a:xfrm>
            <a:off x="6655325" y="2124144"/>
            <a:ext cx="5373278" cy="28623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amount of time required to complete a project.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height of children.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amount of time it takes to sell shoes.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amount of rain, in inches, that falls in a storm.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square footage of a two-bedroom house.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weight of a truck.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The speed of cars.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anose="020B0604020202020204" pitchFamily="2" charset="0"/>
              </a:rPr>
              <a:t>Time to wake up.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37A5DA-C95F-4119-B754-1B605B8B4864}"/>
              </a:ext>
            </a:extLst>
          </p:cNvPr>
          <p:cNvSpPr txBox="1"/>
          <p:nvPr/>
        </p:nvSpPr>
        <p:spPr>
          <a:xfrm>
            <a:off x="800100" y="2124144"/>
            <a:ext cx="5295900" cy="3416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students in a class.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workers in a company.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parts damaged during transportation.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44444"/>
                </a:solidFill>
                <a:latin typeface="Raleway" pitchFamily="2" charset="0"/>
              </a:rPr>
              <a:t>Shoe sizes</a:t>
            </a:r>
            <a:endParaRPr lang="en-US" b="0" i="0" dirty="0">
              <a:solidFill>
                <a:srgbClr val="444444"/>
              </a:solidFill>
              <a:effectLst/>
              <a:latin typeface="Raleway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Number of languages an individual speaks.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home runs in a baseball game.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test questions you answered correctly.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Instruments in a shelf.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Raleway" pitchFamily="2" charset="0"/>
              </a:rPr>
              <a:t>The number of siblings a randomly selected individual has.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786906-7B16-42B6-9608-F0083F961E70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51483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59265-4721-4EDE-9CD4-FAA809F5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Criteria for Good Measurement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751648-9529-440F-B0AB-AFBA3FB3F1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031722"/>
              </p:ext>
            </p:extLst>
          </p:nvPr>
        </p:nvGraphicFramePr>
        <p:xfrm>
          <a:off x="509047" y="1498862"/>
          <a:ext cx="11123629" cy="4430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DE660-A50D-4881-B5B3-20D7925D212C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46833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20ECA-BDAA-4F45-999F-8ECB0017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B13F3-6FD3-422E-821D-7F14D8368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17336"/>
            <a:ext cx="10691265" cy="3911878"/>
          </a:xfrm>
        </p:spPr>
        <p:txBody>
          <a:bodyPr/>
          <a:lstStyle/>
          <a:p>
            <a:r>
              <a:rPr lang="en-US" dirty="0"/>
              <a:t>an indicator of a measure’s internal consistency, concept of reliability revolves around consistency</a:t>
            </a:r>
          </a:p>
          <a:p>
            <a:r>
              <a:rPr lang="en-US" dirty="0"/>
              <a:t>A measure is reliable when different attempts at measuring something converge on the same result.</a:t>
            </a:r>
          </a:p>
          <a:p>
            <a:r>
              <a:rPr lang="en-US" dirty="0"/>
              <a:t>INTERNAL CONSISTENCY – homogeneity</a:t>
            </a:r>
          </a:p>
          <a:p>
            <a:pPr lvl="1"/>
            <a:r>
              <a:rPr lang="en-US" dirty="0"/>
              <a:t>Measures:- Split- Half Method , Co-efficient alpha</a:t>
            </a:r>
          </a:p>
          <a:p>
            <a:r>
              <a:rPr lang="en-US" dirty="0"/>
              <a:t>TEST – RETEST RELIABILITY - administering the same scale or measure to the same respondents at two separate times to test for stability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CBE1B1-D2C1-4FEB-8887-5C647D17B21E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58397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44DC-1D9E-42FE-80CC-1A3D924E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64E9-319B-4A5B-8C65-C7E287029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74272"/>
            <a:ext cx="10691265" cy="3636088"/>
          </a:xfrm>
        </p:spPr>
        <p:txBody>
          <a:bodyPr/>
          <a:lstStyle/>
          <a:p>
            <a:r>
              <a:rPr lang="en-US" dirty="0"/>
              <a:t>The accuracy of a measure or the extent to which a score truthfully represents a concept</a:t>
            </a:r>
          </a:p>
          <a:p>
            <a:r>
              <a:rPr lang="en-US" dirty="0"/>
              <a:t>ESTABLISHING VALIDITY </a:t>
            </a:r>
          </a:p>
          <a:p>
            <a:pPr lvl="1"/>
            <a:r>
              <a:rPr lang="en-US" dirty="0"/>
              <a:t>Face Validity</a:t>
            </a:r>
          </a:p>
          <a:p>
            <a:pPr lvl="1"/>
            <a:r>
              <a:rPr lang="en-US" dirty="0"/>
              <a:t>Content Validity</a:t>
            </a:r>
          </a:p>
          <a:p>
            <a:pPr lvl="1"/>
            <a:r>
              <a:rPr lang="en-US" dirty="0"/>
              <a:t>Criterion Validity</a:t>
            </a:r>
          </a:p>
          <a:p>
            <a:pPr lvl="1"/>
            <a:r>
              <a:rPr lang="en-US" dirty="0"/>
              <a:t>Construct Validity</a:t>
            </a:r>
          </a:p>
          <a:p>
            <a:pPr lvl="1"/>
            <a:r>
              <a:rPr lang="en-US" dirty="0"/>
              <a:t>Convergent Validity</a:t>
            </a:r>
          </a:p>
          <a:p>
            <a:pPr lvl="1"/>
            <a:r>
              <a:rPr lang="en-US" dirty="0"/>
              <a:t>Discriminant Validity</a:t>
            </a:r>
          </a:p>
          <a:p>
            <a:pPr lvl="1"/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FA14E65-B453-4EE7-A55D-226EDB0346E6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4822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F683-CA15-4E25-9FFD-4FDA23DC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EDD28-7394-4BE4-A5EB-E624BA6A9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to accurately measure variability in a concept</a:t>
            </a:r>
          </a:p>
          <a:p>
            <a:r>
              <a:rPr lang="en-US" dirty="0"/>
              <a:t>“strongly agree,” “mildly agree,” “neither agree nor disagree,” “mildly disagree,” and “strongly disagree” will increase the scale’s sensitivity.</a:t>
            </a:r>
          </a:p>
          <a:p>
            <a:r>
              <a:rPr lang="en-US" dirty="0"/>
              <a:t>sensitivity is generally increased by adding more response points or adding scale items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2E6FCB-F3DE-4325-922D-6FCD5336DC1A}"/>
              </a:ext>
            </a:extLst>
          </p:cNvPr>
          <p:cNvSpPr txBox="1">
            <a:spLocks/>
          </p:cNvSpPr>
          <p:nvPr/>
        </p:nvSpPr>
        <p:spPr>
          <a:xfrm>
            <a:off x="-18854" y="6236616"/>
            <a:ext cx="12290107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33712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242641"/>
      </a:dk2>
      <a:lt2>
        <a:srgbClr val="E8E2E5"/>
      </a:lt2>
      <a:accent1>
        <a:srgbClr val="32B76F"/>
      </a:accent1>
      <a:accent2>
        <a:srgbClr val="27BA2D"/>
      </a:accent2>
      <a:accent3>
        <a:srgbClr val="62B331"/>
      </a:accent3>
      <a:accent4>
        <a:srgbClr val="8FAB24"/>
      </a:accent4>
      <a:accent5>
        <a:srgbClr val="BC9F34"/>
      </a:accent5>
      <a:accent6>
        <a:srgbClr val="C36329"/>
      </a:accent6>
      <a:hlink>
        <a:srgbClr val="88842D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535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Calisto MT</vt:lpstr>
      <vt:lpstr>Cavolini</vt:lpstr>
      <vt:lpstr>Garamond</vt:lpstr>
      <vt:lpstr>Raleway</vt:lpstr>
      <vt:lpstr>Univers Condensed</vt:lpstr>
      <vt:lpstr>ChronicleVTI</vt:lpstr>
      <vt:lpstr>Measurement &amp; Scaling Concepts</vt:lpstr>
      <vt:lpstr>Measurement</vt:lpstr>
      <vt:lpstr>Levels of Scale Measurement</vt:lpstr>
      <vt:lpstr>PowerPoint Presentation</vt:lpstr>
      <vt:lpstr>Mathematical and Statistical Analysis of Scales</vt:lpstr>
      <vt:lpstr>Three Criteria for Good Measurement</vt:lpstr>
      <vt:lpstr>Reliability</vt:lpstr>
      <vt:lpstr>Validity</vt:lpstr>
      <vt:lpstr>Sensitivity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&amp; Scaling Concepts</dc:title>
  <dc:creator>sudhasies@gmail.com</dc:creator>
  <cp:lastModifiedBy>acer</cp:lastModifiedBy>
  <cp:revision>9</cp:revision>
  <dcterms:created xsi:type="dcterms:W3CDTF">2021-10-06T17:11:45Z</dcterms:created>
  <dcterms:modified xsi:type="dcterms:W3CDTF">2022-11-24T03:24:28Z</dcterms:modified>
</cp:coreProperties>
</file>